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7" r:id="rId3"/>
    <p:sldId id="285" r:id="rId4"/>
    <p:sldId id="286" r:id="rId5"/>
    <p:sldId id="287" r:id="rId6"/>
    <p:sldId id="288" r:id="rId7"/>
    <p:sldId id="290" r:id="rId8"/>
    <p:sldId id="296" r:id="rId9"/>
    <p:sldId id="295" r:id="rId10"/>
    <p:sldId id="291" r:id="rId11"/>
    <p:sldId id="292" r:id="rId12"/>
    <p:sldId id="293" r:id="rId13"/>
    <p:sldId id="294" r:id="rId14"/>
    <p:sldId id="283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CAF1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6395" autoAdjust="0"/>
  </p:normalViewPr>
  <p:slideViewPr>
    <p:cSldViewPr snapToGrid="0">
      <p:cViewPr>
        <p:scale>
          <a:sx n="80" d="100"/>
          <a:sy n="80" d="100"/>
        </p:scale>
        <p:origin x="-2430" y="-12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17DE2-A881-4C81-917D-FED28CD42742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91E9C-06CB-4903-BCE9-BBC4F23443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654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5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38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2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6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85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9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573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12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8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22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A9A4-88AB-4270-A6B7-680505135521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31476-F508-4A95-813D-0321CEFC44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8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3"/>
          <p:cNvSpPr txBox="1">
            <a:spLocks/>
          </p:cNvSpPr>
          <p:nvPr/>
        </p:nvSpPr>
        <p:spPr>
          <a:xfrm>
            <a:off x="-1" y="1178169"/>
            <a:ext cx="6483928" cy="2501199"/>
          </a:xfrm>
          <a:prstGeom prst="rect">
            <a:avLst/>
          </a:prstGeom>
          <a:noFill/>
          <a:ln w="38100"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Roboto Light" pitchFamily="2" charset="0"/>
                <a:cs typeface="Arial" panose="020B0604020202020204" pitchFamily="34" charset="0"/>
              </a:rPr>
              <a:t>ОТЧЕТ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Roboto Light" pitchFamily="2" charset="0"/>
                <a:cs typeface="Arial" panose="020B0604020202020204" pitchFamily="34" charset="0"/>
              </a:rPr>
              <a:t> по виду спорта </a:t>
            </a:r>
          </a:p>
          <a:p>
            <a:r>
              <a:rPr lang="ru-RU" sz="8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Roboto Light" pitchFamily="2" charset="0"/>
                <a:cs typeface="Arial" panose="020B0604020202020204" pitchFamily="34" charset="0"/>
              </a:rPr>
              <a:t>ПЛАВАНИЕ</a:t>
            </a:r>
            <a:endParaRPr lang="ru-RU" sz="8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Roboto Light" pitchFamily="2" charset="0"/>
              <a:cs typeface="Arial" panose="020B0604020202020204" pitchFamily="34" charset="0"/>
            </a:endParaRPr>
          </a:p>
        </p:txBody>
      </p:sp>
      <p:sp>
        <p:nvSpPr>
          <p:cNvPr id="19" name="Подзаголовок 4"/>
          <p:cNvSpPr txBox="1">
            <a:spLocks/>
          </p:cNvSpPr>
          <p:nvPr/>
        </p:nvSpPr>
        <p:spPr>
          <a:xfrm>
            <a:off x="5722054" y="4310743"/>
            <a:ext cx="3421946" cy="643737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65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Докладчик:</a:t>
            </a:r>
          </a:p>
          <a:p>
            <a:pPr algn="l">
              <a:spcBef>
                <a:spcPct val="0"/>
              </a:spcBef>
            </a:pPr>
            <a:r>
              <a:rPr lang="ru-RU" sz="165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Директор  МБУ СШОР «ДЕЛЬТА»</a:t>
            </a:r>
          </a:p>
          <a:p>
            <a:pPr algn="l">
              <a:spcBef>
                <a:spcPct val="0"/>
              </a:spcBef>
            </a:pPr>
            <a:r>
              <a:rPr lang="ru-RU" sz="165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-ЧЕПИК СВЕТЛАНА ЮРЬЕВНА </a:t>
            </a:r>
            <a:endParaRPr lang="ru-RU" altLang="ru-RU" sz="165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Задачи на 2021 год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Укрепить позиции ведущих спортсменов в составе сборной России по плаванию.</a:t>
            </a:r>
          </a:p>
          <a:p>
            <a:pPr lvl="0"/>
            <a:r>
              <a:rPr lang="ru-RU" dirty="0" smtClean="0"/>
              <a:t>Взять на особый контроль ведущих спортсменов и выполнимость запланированных результатов.</a:t>
            </a:r>
          </a:p>
          <a:p>
            <a:pPr lvl="0"/>
            <a:r>
              <a:rPr lang="ru-RU" dirty="0" smtClean="0"/>
              <a:t>Нормализовать систему восстановительных процедур, для преодоления физических нагрузок.</a:t>
            </a:r>
          </a:p>
          <a:p>
            <a:pPr lvl="0"/>
            <a:r>
              <a:rPr lang="ru-RU" dirty="0" smtClean="0"/>
              <a:t>- отбор детей для систематических специализированных занятий из числа обученных и прошедших контрольные испытания детей 2012-13 г.р.</a:t>
            </a:r>
          </a:p>
          <a:p>
            <a:pPr lvl="0"/>
            <a:r>
              <a:rPr lang="ru-RU" dirty="0" smtClean="0"/>
              <a:t>обеспечить сохранность контингента в тренировочных группах не менее</a:t>
            </a:r>
          </a:p>
          <a:p>
            <a:r>
              <a:rPr lang="ru-RU" dirty="0" smtClean="0"/>
              <a:t>    70 % с обязательным медицинским освидетельствованием в физкультурно-спортивном диспансере.</a:t>
            </a:r>
          </a:p>
          <a:p>
            <a:pPr lvl="0"/>
            <a:r>
              <a:rPr lang="ru-RU" dirty="0" smtClean="0"/>
              <a:t>Регулярные проведения  родительских собраний.</a:t>
            </a:r>
          </a:p>
          <a:p>
            <a:pPr lvl="0"/>
            <a:r>
              <a:rPr lang="ru-RU" dirty="0" smtClean="0"/>
              <a:t>Привлечение к тренерской работе молодых специалистов.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90006"/>
            <a:ext cx="7886700" cy="7362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Тренерский состав: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91890" y="620591"/>
          <a:ext cx="7659581" cy="454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506"/>
                <a:gridCol w="995945"/>
                <a:gridCol w="1094226"/>
                <a:gridCol w="1094226"/>
                <a:gridCol w="1094226"/>
                <a:gridCol w="1094226"/>
                <a:gridCol w="1094226"/>
              </a:tblGrid>
              <a:tr h="2522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2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</a:tr>
              <a:tr h="5044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Всего : шт./вн. Сом.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14/3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16/3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13/2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4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Образование: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выс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/ср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13/2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22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В-6,1к-1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В-8, 1к-1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22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14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39,2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36,7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35,65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36,05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4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Средняя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зар.плата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34,332  46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47 321,31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46 075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45 052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66 552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52 182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610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Участие в конкурсах респуб.конкурс «Рейтинг СШОР, СШ 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(10м)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( 11м)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(16м)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( 15м)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83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Организация летнего отдыха: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16775" y="1567544"/>
          <a:ext cx="7886700" cy="2280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570015">
                <a:tc>
                  <a:txBody>
                    <a:bodyPr/>
                    <a:lstStyle/>
                    <a:p>
                      <a:r>
                        <a:rPr lang="ru-RU" dirty="0" smtClean="0"/>
                        <a:t>Отчетные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СШОР «ДЕЛЬТА»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СШОР «Касатка»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ФСО «</a:t>
                      </a:r>
                      <a:r>
                        <a:rPr lang="ru-RU" dirty="0" err="1" smtClean="0"/>
                        <a:t>Ак</a:t>
                      </a:r>
                      <a:r>
                        <a:rPr lang="ru-RU" dirty="0" smtClean="0"/>
                        <a:t> буре»</a:t>
                      </a:r>
                      <a:endParaRPr lang="ru-RU" dirty="0"/>
                    </a:p>
                  </a:txBody>
                  <a:tcPr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234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151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0015"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230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146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Организация  и проведение спортивно-массовых мероприятий: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836843"/>
              </p:ext>
            </p:extLst>
          </p:nvPr>
        </p:nvGraphicFramePr>
        <p:xfrm>
          <a:off x="344380" y="1370015"/>
          <a:ext cx="8562111" cy="5992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043"/>
                <a:gridCol w="498764"/>
                <a:gridCol w="570016"/>
                <a:gridCol w="617516"/>
                <a:gridCol w="1033154"/>
                <a:gridCol w="992774"/>
                <a:gridCol w="634145"/>
                <a:gridCol w="1092530"/>
                <a:gridCol w="973777"/>
                <a:gridCol w="724392"/>
              </a:tblGrid>
              <a:tr h="2925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Общее кол-во мер-ий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Выполнение КП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26 78,7%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21     60%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44             93,6%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20             38,4%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КП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Спортком-та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 каком качестве участвовали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Участ.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Суд.бр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Ответ.за провед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внутриш-ных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12/12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Кол-во суд. курсов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4192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Работа с инвалидами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Королева МСМК – подготовка к Ч М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0Королева МСМК – подготовка к </a:t>
                      </a:r>
                      <a:r>
                        <a:rPr lang="ru-RU" sz="1100" dirty="0" err="1" smtClean="0">
                          <a:latin typeface="+mn-lt"/>
                          <a:ea typeface="Times New Roman"/>
                          <a:cs typeface="Times New Roman"/>
                        </a:rPr>
                        <a:t>Сурд.Играм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Малая ванна –пред-ся для детей с ОВ (без тренера)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Малая ванна –пред-ся для детей с ОВ (без тренера)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16226" y="506055"/>
            <a:ext cx="7976656" cy="3372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внимание! </a:t>
            </a:r>
            <a:b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8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Игътибарыгыз</a:t>
            </a: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өчен</a:t>
            </a: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ru-RU" sz="4800" b="1" dirty="0" err="1" smtClean="0">
                <a:solidFill>
                  <a:srgbClr val="0070C0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</a:rPr>
              <a:t>әхмәт</a:t>
            </a: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</a:rPr>
              <a:t>!</a:t>
            </a:r>
            <a:endParaRPr lang="ru-RU" sz="4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3024" y="261969"/>
            <a:ext cx="7886700" cy="99417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Количество занимающихся: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332483"/>
              </p:ext>
            </p:extLst>
          </p:nvPr>
        </p:nvGraphicFramePr>
        <p:xfrm>
          <a:off x="486887" y="855026"/>
          <a:ext cx="7992095" cy="365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998"/>
                <a:gridCol w="974756"/>
                <a:gridCol w="1227282"/>
                <a:gridCol w="999012"/>
                <a:gridCol w="999012"/>
                <a:gridCol w="782026"/>
                <a:gridCol w="878484"/>
                <a:gridCol w="1336525"/>
              </a:tblGrid>
              <a:tr h="432782">
                <a:tc>
                  <a:txBody>
                    <a:bodyPr/>
                    <a:lstStyle/>
                    <a:p>
                      <a:pPr marL="0" indent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группы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Ак буре»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58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2019-20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Calibri"/>
                          <a:ea typeface="Times New Roman"/>
                          <a:cs typeface="Times New Roman"/>
                        </a:rPr>
                        <a:t>внебж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611">
                <a:tc>
                  <a:txBody>
                    <a:bodyPr/>
                    <a:lstStyle/>
                    <a:p>
                      <a:pPr marL="457200" indent="-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СОГ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10/150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29,4%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1/15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3,1%     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2/20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4,02%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6684"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НП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22/340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75,8%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17/255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20/315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67,1%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22/345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69,4%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59,1%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129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63,5</a:t>
                      </a: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162"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ТСС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-82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   7/87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19,4%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6/88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17,2%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 1/132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28,1%        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11/126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25,3%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76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40,8%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74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36,4%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5840">
                <a:tc>
                  <a:txBody>
                    <a:bodyPr/>
                    <a:lstStyle/>
                    <a:p>
                      <a:pPr marL="457200" indent="-393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ССМ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2/14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3,1%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2/10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1,9%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1/6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1,2%          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1/5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5840"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ВСМ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2/7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1,56%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255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2/7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1,3%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       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0,2%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1/1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0,20%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5840"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33/448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37/510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34/469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37/497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82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13/186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746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16/203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libri"/>
                          <a:ea typeface="Times New Roman"/>
                          <a:cs typeface="Times New Roman"/>
                        </a:rPr>
                        <a:t>58/1170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" y="273844"/>
            <a:ext cx="7374577" cy="71180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Количество присвоенных разрядов за 2020: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50" y="997529"/>
          <a:ext cx="7886700" cy="334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группы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МСМК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МС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КМС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1с.р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6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Мас.р.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101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208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/>
                          <a:ea typeface="Times New Roman"/>
                          <a:cs typeface="Times New Roman"/>
                        </a:rPr>
                        <a:t>Кол-во разрядов/Доля к кол-ву занимающихся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300/ 58,8%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Times New Roman"/>
                          <a:cs typeface="Times New Roman"/>
                        </a:rPr>
                        <a:t>317/64%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178/87,6%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Командирование: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28650" y="1370013"/>
          <a:ext cx="7886700" cy="258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спортшколы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61,656,40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122 526,10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64 445,30</a:t>
                      </a:r>
                    </a:p>
                  </a:txBody>
                  <a:tcPr marL="68580" marR="68580" marT="0" marB="0"/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3288" indent="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97 450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34 764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Результативность: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505" y="878773"/>
          <a:ext cx="8271096" cy="3137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466"/>
                <a:gridCol w="663954"/>
                <a:gridCol w="534389"/>
                <a:gridCol w="570016"/>
                <a:gridCol w="641267"/>
                <a:gridCol w="570016"/>
                <a:gridCol w="570016"/>
                <a:gridCol w="570015"/>
                <a:gridCol w="653143"/>
                <a:gridCol w="534390"/>
                <a:gridCol w="570015"/>
                <a:gridCol w="599673"/>
                <a:gridCol w="783736"/>
              </a:tblGrid>
              <a:tr h="53339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ПФО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 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Ч 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107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Школы/места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    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3     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3 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1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2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b="1" dirty="0" smtClean="0"/>
                        <a:t>3  место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/>
                        <a:t>участие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682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72794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1751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62843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ФСО«</a:t>
                      </a:r>
                      <a:r>
                        <a:rPr lang="ru-RU" sz="1100" dirty="0" err="1" smtClean="0"/>
                        <a:t>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буре»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1750" indent="-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88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24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500063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413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Члены сборных команд: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28650" y="961903"/>
          <a:ext cx="7886700" cy="288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57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«Ак буре»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79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</a:tr>
              <a:tr h="5779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5779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СШ / из числа членов сборной 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4,7%  / 17,1%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2,01% / 8,1%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4,43% / 8,1%</a:t>
                      </a:r>
                    </a:p>
                  </a:txBody>
                  <a:tcPr marL="68580" marR="68580" marT="0" marB="0"/>
                </a:tc>
              </a:tr>
              <a:tr h="5779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 Всего % из числа членов сборной РТ ( 111 ч)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1191895" indent="-11918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СШ КФК г. Казани - 33,3% - РТ;                          др. СШ г.Казани- 28,8%                                                      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Респ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. СШ др.городов – 37,8%       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Обеспечение инвентарем: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28650" y="1370013"/>
          <a:ext cx="7886700" cy="171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858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Times New Roman"/>
                        </a:rPr>
                        <a:t>СШОР «Касатка»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Ак</a:t>
                      </a: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 буре»</a:t>
                      </a:r>
                    </a:p>
                  </a:txBody>
                  <a:tcPr marL="68580" marR="68580" marT="0" marB="0"/>
                </a:tc>
              </a:tr>
              <a:tr h="858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250, 690 руб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280,000 руб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48,000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aseline="0" dirty="0" err="1" smtClean="0"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НОВОВВЕДЕНИЯ при переходе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на </a:t>
            </a:r>
            <a:r>
              <a:rPr lang="ru-RU" dirty="0" err="1" smtClean="0"/>
              <a:t>спортподготовку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Отчисление спортсменов за не выполнению  результативности.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6256" y="273844"/>
            <a:ext cx="7232072" cy="99417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Проблемы в подготовке спортивного резерва.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28650" y="1370013"/>
          <a:ext cx="7886700" cy="2824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280"/>
                <a:gridCol w="6508420"/>
              </a:tblGrid>
              <a:tr h="493007"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ПРОБЛЕМЫ</a:t>
                      </a:r>
                      <a:endParaRPr lang="ru-RU" dirty="0"/>
                    </a:p>
                  </a:txBody>
                  <a:tcPr/>
                </a:tc>
              </a:tr>
              <a:tr h="668599">
                <a:tc>
                  <a:txBody>
                    <a:bodyPr/>
                    <a:lstStyle/>
                    <a:p>
                      <a:r>
                        <a:rPr lang="ru-RU" dirty="0" smtClean="0"/>
                        <a:t>СШОР «ДЕЛЬТА»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Нехватка</a:t>
                      </a:r>
                      <a:r>
                        <a:rPr lang="ru-RU" baseline="0" dirty="0" smtClean="0"/>
                        <a:t> финансирования для выездов на тренировочных сборы групп ТСС,ССМ,ВСМ.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 нехватка соревнований определенного уровня для присвоения разрядов. </a:t>
                      </a:r>
                      <a:endParaRPr lang="ru-RU" dirty="0"/>
                    </a:p>
                  </a:txBody>
                  <a:tcPr/>
                </a:tc>
              </a:tr>
              <a:tr h="449087">
                <a:tc>
                  <a:txBody>
                    <a:bodyPr/>
                    <a:lstStyle/>
                    <a:p>
                      <a:r>
                        <a:rPr lang="ru-RU" dirty="0" smtClean="0"/>
                        <a:t>СШОР «Касатка»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3007">
                <a:tc>
                  <a:txBody>
                    <a:bodyPr/>
                    <a:lstStyle/>
                    <a:p>
                      <a:r>
                        <a:rPr lang="ru-RU" dirty="0" smtClean="0"/>
                        <a:t>ФСО»</a:t>
                      </a:r>
                      <a:r>
                        <a:rPr lang="ru-RU" dirty="0" err="1" smtClean="0"/>
                        <a:t>Ак</a:t>
                      </a:r>
                      <a:r>
                        <a:rPr lang="ru-RU" dirty="0" smtClean="0"/>
                        <a:t> буре»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Недостаточно</a:t>
                      </a:r>
                      <a:r>
                        <a:rPr lang="ru-RU" baseline="0" dirty="0" smtClean="0"/>
                        <a:t> тренировок в 50-м бассейне.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Спортсменам разряда КМС не хватает выездов на ТС в связи с отсутствием финансирования.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Недостаточное финансирование на приобретение </a:t>
                      </a:r>
                      <a:r>
                        <a:rPr lang="ru-RU" baseline="0" dirty="0" err="1" smtClean="0"/>
                        <a:t>спорт.инвентаря</a:t>
                      </a:r>
                      <a:r>
                        <a:rPr lang="ru-RU" baseline="0" dirty="0" smtClean="0"/>
                        <a:t> и командирование.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6" id="{832B42D2-3C90-41B7-B526-76C3DE87E1C4}" vid="{8674C714-2322-4C79-A2CA-6EE8BD44688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Фон для презентации1</Template>
  <TotalTime>624</TotalTime>
  <Words>853</Words>
  <Application>Microsoft Office PowerPoint</Application>
  <PresentationFormat>Экран (16:9)</PresentationFormat>
  <Paragraphs>372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Количество занимающихся: </vt:lpstr>
      <vt:lpstr>Количество присвоенных разрядов за 2020: </vt:lpstr>
      <vt:lpstr>  Командирование:  </vt:lpstr>
      <vt:lpstr>Результативность: </vt:lpstr>
      <vt:lpstr>Члены сборных команд: </vt:lpstr>
      <vt:lpstr> Обеспечение инвентарем:  </vt:lpstr>
      <vt:lpstr>НОВОВВЕДЕНИЯ при переходе                на спортподготовку:</vt:lpstr>
      <vt:lpstr>Проблемы в подготовке спортивного резерва. </vt:lpstr>
      <vt:lpstr>  Задачи на 2021 год:  </vt:lpstr>
      <vt:lpstr>Тренерский состав: </vt:lpstr>
      <vt:lpstr> Организация летнего отдыха:</vt:lpstr>
      <vt:lpstr>  Организация  и проведение спортивно-массовых мероприятий: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2021-02-12T08:28:07Z</dcterms:created>
  <dcterms:modified xsi:type="dcterms:W3CDTF">2022-09-29T08:51:08Z</dcterms:modified>
</cp:coreProperties>
</file>